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24" r:id="rId5"/>
    <p:sldId id="300" r:id="rId6"/>
    <p:sldId id="328" r:id="rId7"/>
    <p:sldId id="327" r:id="rId8"/>
    <p:sldId id="326" r:id="rId9"/>
    <p:sldId id="325" r:id="rId10"/>
    <p:sldId id="329" r:id="rId11"/>
    <p:sldId id="330" r:id="rId12"/>
    <p:sldId id="331" r:id="rId13"/>
    <p:sldId id="332" r:id="rId14"/>
    <p:sldId id="333" r:id="rId15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33"/>
    <a:srgbClr val="148A29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Grid="0" snapToObjects="1">
      <p:cViewPr varScale="1">
        <p:scale>
          <a:sx n="106" d="100"/>
          <a:sy n="106" d="100"/>
        </p:scale>
        <p:origin x="-634" y="-86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11.4.2019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8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lang="fi-FI" sz="3200" b="1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PETROOLI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ingressi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,sisältö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 Otsikko,teksti,pyöreä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</a:t>
            </a:r>
            <a:br>
              <a:rPr lang="fi-FI" dirty="0" smtClean="0"/>
            </a:br>
            <a:r>
              <a:rPr lang="fi-FI" dirty="0" smtClean="0"/>
              <a:t>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</a:t>
            </a:r>
            <a:br>
              <a:rPr lang="fi-FI" dirty="0" smtClean="0"/>
            </a:br>
            <a:r>
              <a:rPr lang="fi-FI" dirty="0" smtClean="0"/>
              <a:t>Rajaa’ työkalu &gt; voit siirtää kuvaa tai skaalata </a:t>
            </a:r>
            <a:br>
              <a:rPr lang="fi-FI" dirty="0" smtClean="0"/>
            </a:br>
            <a:r>
              <a:rPr lang="fi-FI" dirty="0" smtClean="0"/>
              <a:t>sitä suuremmaksi pallon sisällä.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</a:t>
            </a:r>
            <a:br>
              <a:rPr lang="fi-FI" dirty="0" smtClean="0"/>
            </a:br>
            <a:r>
              <a:rPr lang="fi-FI" dirty="0" smtClean="0"/>
              <a:t>kulmissa olevista vaaleista palloista. Kun rajaus/</a:t>
            </a:r>
            <a:br>
              <a:rPr lang="fi-FI" dirty="0" smtClean="0"/>
            </a:br>
            <a:r>
              <a:rPr lang="fi-FI" dirty="0" smtClean="0"/>
              <a:t>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</a:t>
            </a:r>
            <a:br>
              <a:rPr lang="fi-FI" dirty="0" smtClean="0"/>
            </a:br>
            <a:r>
              <a:rPr lang="fi-FI" dirty="0" smtClean="0"/>
              <a:t>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</a:t>
            </a:r>
            <a:br>
              <a:rPr lang="fi-FI" dirty="0" smtClean="0"/>
            </a:br>
            <a:r>
              <a:rPr lang="fi-FI" dirty="0" smtClean="0"/>
              <a:t>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sisältä,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muuttaa kuvan rajausta aktivoi kuvalaatikko ja </a:t>
            </a:r>
            <a:br>
              <a:rPr lang="fi-FI" dirty="0" smtClean="0"/>
            </a:br>
            <a:r>
              <a:rPr lang="fi-FI" dirty="0" smtClean="0"/>
              <a:t>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laatikon sisällä.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</a:t>
            </a:r>
            <a:br>
              <a:rPr lang="fi-FI" dirty="0" smtClean="0"/>
            </a:br>
            <a:r>
              <a:rPr lang="fi-FI" dirty="0" smtClean="0"/>
              <a:t>olevista vaaleista palloista. 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03061"/>
            <a:ext cx="6838950" cy="1248906"/>
          </a:xfrm>
        </p:spPr>
        <p:txBody>
          <a:bodyPr anchor="b" anchorCtr="0">
            <a:noAutofit/>
          </a:bodyPr>
          <a:lstStyle>
            <a:lvl1pPr algn="r"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 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voi väripohjan (ja pallokuvan) sijaan olla iso kuva ja lyhyt tekstinosto.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Tekstilaatikon saat näkyville, kun aktivoit kuvan ja valitset ’vie taakse’ (Muotoile &gt; Siirrä taaksepäin &gt; Vie taakse / </a:t>
            </a:r>
            <a:br>
              <a:rPr lang="fi-FI" dirty="0" smtClean="0"/>
            </a:br>
            <a:r>
              <a:rPr lang="fi-FI" dirty="0" smtClean="0"/>
              <a:t>hiiren oikea painike &gt; Vie taakse).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OKRA</a:t>
            </a:r>
            <a:br>
              <a:rPr lang="fi-FI" dirty="0" smtClean="0"/>
            </a:br>
            <a:r>
              <a:rPr lang="fi-FI" dirty="0" smtClean="0"/>
              <a:t>Esityksen nimi mustalla tekstillä </a:t>
            </a:r>
            <a:br>
              <a:rPr lang="fi-FI" dirty="0" smtClean="0"/>
            </a:br>
            <a:r>
              <a:rPr lang="fi-FI" dirty="0" smtClean="0"/>
              <a:t>yhdellä tai useammalla rivillä</a:t>
            </a:r>
            <a:endParaRPr lang="fi-FI" dirty="0"/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3657470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Esitystä elävöittävät ja</a:t>
            </a:r>
            <a:br>
              <a:rPr lang="fi-FI" dirty="0" smtClean="0"/>
            </a:br>
            <a:r>
              <a:rPr lang="fi-FI" dirty="0" smtClean="0"/>
              <a:t>keventävät </a:t>
            </a:r>
            <a:r>
              <a:rPr lang="fi-FI" dirty="0" err="1" smtClean="0"/>
              <a:t>välidiat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err="1" smtClean="0"/>
              <a:t>Välidiassa</a:t>
            </a:r>
            <a:r>
              <a:rPr lang="fi-FI" dirty="0" smtClean="0"/>
              <a:t> on lyhyt tekstinosto sekä pallokuva. Myös harkittu tekstinosto ilman kuvaa toimii </a:t>
            </a:r>
            <a:r>
              <a:rPr lang="fi-FI" dirty="0" err="1" smtClean="0"/>
              <a:t>välidiassa</a:t>
            </a:r>
            <a:r>
              <a:rPr lang="fi-FI" dirty="0" smtClean="0"/>
              <a:t> hyvin.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9" y="4326094"/>
            <a:ext cx="722475" cy="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LIME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ei kuva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EI KUVAA, HARMAA</a:t>
            </a:r>
            <a:br>
              <a:rPr lang="fi-FI" dirty="0" smtClean="0"/>
            </a:br>
            <a:r>
              <a:rPr lang="fi-FI" dirty="0" smtClean="0"/>
              <a:t>Esityksen nimi mustalla tekstillä yhdellä tai useammalla rivillä</a:t>
            </a:r>
            <a:endParaRPr lang="fi-FI" dirty="0"/>
          </a:p>
        </p:txBody>
      </p:sp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1311274"/>
            <a:ext cx="6838950" cy="1983069"/>
          </a:xfrm>
        </p:spPr>
        <p:txBody>
          <a:bodyPr>
            <a:noAutofit/>
          </a:bodyPr>
          <a:lstStyle>
            <a:lvl1pPr algn="r">
              <a:lnSpc>
                <a:spcPts val="36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KANSI, ISO KUVA</a:t>
            </a:r>
            <a:br>
              <a:rPr lang="fi-FI" dirty="0" smtClean="0"/>
            </a:br>
            <a:r>
              <a:rPr lang="fi-FI" dirty="0" smtClean="0"/>
              <a:t>Esityksen nimi mustalla tai valkoisella tekstillä näkyvään kohtaan asemoituna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dian taustalle iso kansikuva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</a:t>
            </a:r>
            <a:br>
              <a:rPr lang="fi-FI" dirty="0" smtClean="0"/>
            </a:br>
            <a:r>
              <a:rPr lang="fi-FI" dirty="0" smtClean="0"/>
              <a:t>&gt; voit siirtää kuvaa tai skaalata sitä suuremmaksi valintalaatikon sisällä. </a:t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 Kun rajaus/skaalaus on sopiva, klikkaa kuvan ulkopuolelle. </a:t>
            </a:r>
            <a:br>
              <a:rPr lang="fi-FI" dirty="0" smtClean="0"/>
            </a:br>
            <a:r>
              <a:rPr lang="fi-FI" dirty="0" smtClean="0"/>
              <a:t>Tekstilaatikot palaavat näkyville, kun aktivoit kuvan ja valitset ’vie taakse’ (Muotoile &gt; Siirrä taaksepäin &gt; Vie taakse / hiiren oikea painike </a:t>
            </a:r>
            <a:br>
              <a:rPr lang="fi-FI" dirty="0" smtClean="0"/>
            </a:br>
            <a:r>
              <a:rPr lang="fi-FI" dirty="0" smtClean="0"/>
              <a:t>&gt; Vie taakse). Muista varmistaa, että myös </a:t>
            </a:r>
            <a:r>
              <a:rPr lang="fi-FI" dirty="0" err="1" smtClean="0"/>
              <a:t>SYKE-logo</a:t>
            </a:r>
            <a:r>
              <a:rPr lang="fi-FI" dirty="0" smtClean="0"/>
              <a:t> on kansisivulla näkyvissä! Logon voit tarvittaessa kopioida ohjesivulta (s. 1).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kuva, tuo kuva eteen, poista kuva </a:t>
            </a:r>
            <a:br>
              <a:rPr lang="fi-FI" dirty="0" smtClean="0"/>
            </a:b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>Muista viedä kuva taakse, että tekstit näkyvät.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petro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PETROOLI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O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OKRA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</a:t>
            </a:r>
            <a:br>
              <a:rPr lang="fi-FI" dirty="0" smtClean="0"/>
            </a:br>
            <a:r>
              <a:rPr lang="fi-FI" dirty="0" smtClean="0"/>
              <a:t>LIME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, PALLOkuva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523875"/>
            <a:ext cx="4396505" cy="2695314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defRPr sz="32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smtClean="0"/>
              <a:t>PALLO-KANSI, HARMAA</a:t>
            </a:r>
            <a:br>
              <a:rPr lang="fi-FI" dirty="0" smtClean="0"/>
            </a:br>
            <a:r>
              <a:rPr lang="fi-FI" dirty="0" smtClean="0"/>
              <a:t>Tekstin rivitys</a:t>
            </a:r>
            <a:br>
              <a:rPr lang="fi-FI" dirty="0" smtClean="0"/>
            </a:br>
            <a:r>
              <a:rPr lang="fi-FI" dirty="0" smtClean="0"/>
              <a:t>pallokuvan</a:t>
            </a:r>
            <a:br>
              <a:rPr lang="fi-FI" dirty="0" smtClean="0"/>
            </a:br>
            <a:r>
              <a:rPr lang="fi-FI" dirty="0" smtClean="0"/>
              <a:t>reunaa </a:t>
            </a:r>
            <a:br>
              <a:rPr lang="fi-FI" dirty="0" smtClean="0"/>
            </a:br>
            <a:r>
              <a:rPr lang="fi-FI" dirty="0" smtClean="0"/>
              <a:t>muotoillen</a:t>
            </a:r>
            <a:endParaRPr lang="fi-FI" dirty="0"/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69850">
            <a:solidFill>
              <a:schemeClr val="bg1"/>
            </a:solidFill>
          </a:ln>
        </p:spPr>
        <p:txBody>
          <a:bodyPr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>Lisää pallokuva napsauttamalla kuvaketta. </a:t>
            </a:r>
            <a:br>
              <a:rPr lang="fi-FI" dirty="0" smtClean="0"/>
            </a:br>
            <a:r>
              <a:rPr lang="fi-FI" dirty="0" smtClean="0"/>
              <a:t>Halutessasi muuttaa kuvan rajausta aktivoi kuvalaatikko ja valitse </a:t>
            </a:r>
            <a:r>
              <a:rPr lang="fi-FI" dirty="0" err="1" smtClean="0"/>
              <a:t>Muotoile-välilehdeltä</a:t>
            </a:r>
            <a:r>
              <a:rPr lang="fi-FI" dirty="0" smtClean="0"/>
              <a:t> ’Rajaa’ työkalu &gt; voit siirtää kuvaa tai skaalata sitä suuremmaksi pallon sisällä. Huomioi että kuvassa on tarkoituksella valkoinen kehys.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Skaalaa kuvaa </a:t>
            </a:r>
            <a:r>
              <a:rPr lang="fi-FI" dirty="0" err="1" smtClean="0"/>
              <a:t>shift-näppäin</a:t>
            </a:r>
            <a:r>
              <a:rPr lang="fi-FI" dirty="0" smtClean="0"/>
              <a:t> pohjassa kuvan kulmissa olevista vaaleista palloista.</a:t>
            </a:r>
            <a:br>
              <a:rPr lang="fi-FI" dirty="0" smtClean="0"/>
            </a:br>
            <a:r>
              <a:rPr lang="fi-FI" dirty="0" smtClean="0"/>
              <a:t>Kun rajaus/skaalaus on sopiva, klikkaa kuvan ulkopuolelle.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kuva ja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. Klikkaa kuvaketta lisätäksesi uuden kuvan.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</a:t>
            </a:r>
            <a:br>
              <a:rPr lang="fi-FI" dirty="0" smtClean="0"/>
            </a:br>
            <a:r>
              <a:rPr lang="fi-FI" dirty="0" smtClean="0"/>
              <a:t>Suomen ympäristökeskus SYKE</a:t>
            </a:r>
            <a:br>
              <a:rPr lang="fi-FI" dirty="0" smtClean="0"/>
            </a:br>
            <a:r>
              <a:rPr lang="fi-FI" dirty="0" smtClean="0"/>
              <a:t>Tilaisuus &amp;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692" r:id="rId4"/>
    <p:sldLayoutId id="2147483685" r:id="rId5"/>
    <p:sldLayoutId id="2147483712" r:id="rId6"/>
    <p:sldLayoutId id="2147483713" r:id="rId7"/>
    <p:sldLayoutId id="2147483715" r:id="rId8"/>
    <p:sldLayoutId id="2147483711" r:id="rId9"/>
    <p:sldLayoutId id="2147483660" r:id="rId10"/>
    <p:sldLayoutId id="2147483650" r:id="rId11"/>
    <p:sldLayoutId id="2147483662" r:id="rId12"/>
    <p:sldLayoutId id="2147483663" r:id="rId13"/>
    <p:sldLayoutId id="2147483675" r:id="rId14"/>
    <p:sldLayoutId id="2147483657" r:id="rId15"/>
    <p:sldLayoutId id="2147483717" r:id="rId16"/>
    <p:sldLayoutId id="2147483686" r:id="rId17"/>
    <p:sldLayoutId id="2147483720" r:id="rId18"/>
    <p:sldLayoutId id="2147483698" r:id="rId19"/>
    <p:sldLayoutId id="2147483700" r:id="rId20"/>
    <p:sldLayoutId id="2147483701" r:id="rId21"/>
    <p:sldLayoutId id="2147483697" r:id="rId22"/>
    <p:sldLayoutId id="2147483702" r:id="rId23"/>
    <p:sldLayoutId id="2147483703" r:id="rId24"/>
    <p:sldLayoutId id="2147483719" r:id="rId2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2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864525" y="523875"/>
            <a:ext cx="4396505" cy="2695314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Mikromuovien lähteet:</a:t>
            </a:r>
            <a:br>
              <a:rPr lang="fi-FI" b="0" dirty="0" smtClean="0">
                <a:solidFill>
                  <a:srgbClr val="7030A0"/>
                </a:solidFill>
              </a:rPr>
            </a:br>
            <a:r>
              <a:rPr lang="fi-FI" b="0" dirty="0">
                <a:solidFill>
                  <a:srgbClr val="7030A0"/>
                </a:solidFill>
              </a:rPr>
              <a:t/>
            </a:r>
            <a:br>
              <a:rPr lang="fi-FI" b="0" dirty="0">
                <a:solidFill>
                  <a:srgbClr val="7030A0"/>
                </a:solidFill>
              </a:rPr>
            </a:br>
            <a:r>
              <a:rPr lang="fi-FI" b="0" dirty="0" smtClean="0">
                <a:solidFill>
                  <a:srgbClr val="7030A0"/>
                </a:solidFill>
              </a:rPr>
              <a:t>Keinoalustat</a:t>
            </a:r>
            <a:endParaRPr lang="fi-FI" b="0" dirty="0">
              <a:solidFill>
                <a:srgbClr val="7030A0"/>
              </a:solidFill>
            </a:endParaRP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4819010" y="356887"/>
            <a:ext cx="3941513" cy="3941513"/>
          </a:xfrm>
        </p:spPr>
      </p:pic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1153050" y="4094445"/>
            <a:ext cx="6838949" cy="1049055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>
                <a:solidFill>
                  <a:srgbClr val="7030A0"/>
                </a:solidFill>
              </a:rPr>
              <a:t>Outi Setälä</a:t>
            </a:r>
          </a:p>
          <a:p>
            <a:r>
              <a:rPr lang="fi-FI" dirty="0">
                <a:solidFill>
                  <a:srgbClr val="7030A0"/>
                </a:solidFill>
              </a:rPr>
              <a:t>Sidosryhmäseminaari Suomen meriympäristön</a:t>
            </a:r>
          </a:p>
          <a:p>
            <a:r>
              <a:rPr lang="fi-FI" dirty="0">
                <a:solidFill>
                  <a:srgbClr val="7030A0"/>
                </a:solidFill>
              </a:rPr>
              <a:t>roskaantumisesta 12.4.2019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969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Huomattavaa</a:t>
            </a:r>
            <a:endParaRPr lang="fi-FI" b="0" dirty="0">
              <a:solidFill>
                <a:srgbClr val="7030A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152526" y="1144899"/>
            <a:ext cx="6838950" cy="2750376"/>
          </a:xfrm>
        </p:spPr>
        <p:txBody>
          <a:bodyPr/>
          <a:lstStyle/>
          <a:p>
            <a:r>
              <a:rPr lang="fi-FI" i="1" dirty="0" smtClean="0"/>
              <a:t>Sisäkenttien kuluminen ja täytön tarve tulisi selvittää erikseen –ulkokentät ovat alttiina sateelle, lumelle ja tuulelle mitkä lisäävät hävikkiä</a:t>
            </a:r>
          </a:p>
          <a:p>
            <a:endParaRPr lang="fi-FI" i="1" dirty="0"/>
          </a:p>
          <a:p>
            <a:r>
              <a:rPr lang="fi-FI" i="1" dirty="0" smtClean="0"/>
              <a:t>Täyttömateriaalin leviäminen ympäristöön ja siihen vaikuttavat seikat tulisi selvittää</a:t>
            </a:r>
          </a:p>
          <a:p>
            <a:endParaRPr lang="fi-FI" i="1" dirty="0" smtClean="0"/>
          </a:p>
          <a:p>
            <a:r>
              <a:rPr lang="fi-FI" i="1" dirty="0" smtClean="0"/>
              <a:t>Täyttömateriaalin kulkeutuminen virtaaviin vesiin ja sitä kautta vesistöön tulisi selvittää erityyppisten kenttien osalta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97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2051" name="Picture 3" descr="f19cd0da-af6c-45ba-ac22-675cfec8154d@e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4438" y="642937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210400" y="192541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Kiitos!</a:t>
            </a:r>
            <a:endParaRPr lang="fi-FI" sz="3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2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55725" y="1074548"/>
            <a:ext cx="6838950" cy="3032125"/>
          </a:xfrm>
        </p:spPr>
        <p:txBody>
          <a:bodyPr/>
          <a:lstStyle/>
          <a:p>
            <a:r>
              <a:rPr lang="fi-FI" i="1" dirty="0" smtClean="0"/>
              <a:t>Synteettisiä alustoja käytetään pääasiassa urheilu- ja lähiliikuntapaikoilla sekä leikkipaikoilla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Suurin osa teknonurmikentistä on jalkapallokenttiä</a:t>
            </a:r>
          </a:p>
          <a:p>
            <a:pPr lvl="1"/>
            <a:r>
              <a:rPr lang="fi-FI" i="1" dirty="0"/>
              <a:t>Mahdollistaa ympärivuotisen käytön</a:t>
            </a:r>
          </a:p>
          <a:p>
            <a:pPr lvl="1"/>
            <a:r>
              <a:rPr lang="fi-FI" i="1" dirty="0"/>
              <a:t>Tarjoaa tasalaatuiset olosuhteet eri puolilla maata</a:t>
            </a:r>
          </a:p>
          <a:p>
            <a:endParaRPr lang="fi-FI" i="1" dirty="0" smtClean="0"/>
          </a:p>
          <a:p>
            <a:r>
              <a:rPr lang="fi-FI" i="1" dirty="0"/>
              <a:t>Tekonurmea käytetään myös </a:t>
            </a:r>
          </a:p>
          <a:p>
            <a:pPr lvl="1"/>
            <a:r>
              <a:rPr lang="fi-FI" i="1" dirty="0" smtClean="0"/>
              <a:t>Kotitalouksissa (parvekkeet &amp; terassit)</a:t>
            </a:r>
          </a:p>
          <a:p>
            <a:pPr lvl="1"/>
            <a:r>
              <a:rPr lang="fi-FI" i="1" dirty="0"/>
              <a:t>J</a:t>
            </a:r>
            <a:r>
              <a:rPr lang="fi-FI" i="1" dirty="0" smtClean="0"/>
              <a:t>ulkisissa tiloissa</a:t>
            </a:r>
          </a:p>
          <a:p>
            <a:pPr lvl="1"/>
            <a:r>
              <a:rPr lang="fi-FI" i="1" dirty="0" smtClean="0"/>
              <a:t>Harrastuksissa (</a:t>
            </a:r>
            <a:r>
              <a:rPr lang="fi-FI" i="1" dirty="0" err="1" smtClean="0"/>
              <a:t>agility</a:t>
            </a:r>
            <a:r>
              <a:rPr lang="fi-FI" i="1" dirty="0" smtClean="0"/>
              <a:t>, golf)</a:t>
            </a:r>
          </a:p>
          <a:p>
            <a:pPr lvl="1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Keinoalustat ja tekonurmikentät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6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2526" y="1138474"/>
            <a:ext cx="6838950" cy="3032125"/>
          </a:xfrm>
        </p:spPr>
        <p:txBody>
          <a:bodyPr/>
          <a:lstStyle/>
          <a:p>
            <a:r>
              <a:rPr lang="fi-FI" i="1" dirty="0" smtClean="0"/>
              <a:t>Huomio on kiinnittynyt </a:t>
            </a:r>
            <a:r>
              <a:rPr lang="fi-FI" i="1" dirty="0" smtClean="0"/>
              <a:t>tekonurmikenttiin</a:t>
            </a:r>
            <a:r>
              <a:rPr lang="fi-FI" i="1" dirty="0" smtClean="0"/>
              <a:t>, eli käytännössä jalkapallokenttiin, niistä irtoaviin hiukkaspäästöihin ja hiukkasten päätymiseen vesistöihin</a:t>
            </a:r>
          </a:p>
          <a:p>
            <a:endParaRPr lang="fi-FI" i="1" dirty="0"/>
          </a:p>
          <a:p>
            <a:pPr marL="216000" lvl="1">
              <a:buFont typeface="Arial" pitchFamily="34" charset="0"/>
              <a:buChar char="●"/>
            </a:pPr>
            <a:r>
              <a:rPr lang="fi-FI" i="1" dirty="0"/>
              <a:t>Tekonurmen rakenne vaihtelee käyttötarkoituksen mukaan</a:t>
            </a:r>
          </a:p>
          <a:p>
            <a:pPr marL="0" indent="0">
              <a:buNone/>
            </a:pPr>
            <a:endParaRPr lang="fi-FI" i="1" dirty="0"/>
          </a:p>
          <a:p>
            <a:r>
              <a:rPr lang="fi-FI" i="1" dirty="0" smtClean="0"/>
              <a:t>Yksikertaisimmillaan tekonurmikenttä </a:t>
            </a:r>
            <a:r>
              <a:rPr lang="fi-FI" i="1" dirty="0"/>
              <a:t>koostuu nukkalangasta ja sen alla olevasta kumirouhe- ja hiekkakerroksesta </a:t>
            </a:r>
            <a:endParaRPr lang="fi-FI" i="1" dirty="0" smtClean="0"/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Nykyisissä tekonurmialustoissa </a:t>
            </a:r>
            <a:r>
              <a:rPr lang="fi-FI" i="1" dirty="0"/>
              <a:t>voi olla useita kerroksia, suodatinkankaita, salaojitus sekä </a:t>
            </a:r>
            <a:r>
              <a:rPr lang="fi-FI" i="1" dirty="0" smtClean="0"/>
              <a:t>lämmitys </a:t>
            </a:r>
            <a:endParaRPr lang="fi-FI" i="1" dirty="0"/>
          </a:p>
          <a:p>
            <a:endParaRPr lang="fi-FI" i="1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6" y="355046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Keinoalustat ja merten mikromuovit??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72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54" y="1728000"/>
            <a:ext cx="4188946" cy="312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475200" y="324000"/>
            <a:ext cx="6871818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Tekonurmikentistä irtoavat synteettiset hiukkaset</a:t>
            </a:r>
            <a:endParaRPr lang="fi-FI" sz="2400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i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1" dirty="0" smtClean="0">
                <a:latin typeface="Calibri" panose="020F0502020204030204" pitchFamily="34" charset="0"/>
              </a:rPr>
              <a:t>Täyteaine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1" dirty="0" smtClean="0">
                <a:latin typeface="Calibri" panose="020F0502020204030204" pitchFamily="34" charset="0"/>
              </a:rPr>
              <a:t>Nukkalanka</a:t>
            </a:r>
          </a:p>
          <a:p>
            <a:endParaRPr lang="fi-FI" sz="2000" i="1" dirty="0" smtClean="0">
              <a:latin typeface="Calibri" panose="020F0502020204030204" pitchFamily="34" charset="0"/>
            </a:endParaRPr>
          </a:p>
          <a:p>
            <a:r>
              <a:rPr lang="fi-FI" sz="2000" i="1" dirty="0" smtClean="0">
                <a:latin typeface="Calibri" panose="020F0502020204030204" pitchFamily="34" charset="0"/>
              </a:rPr>
              <a:t>Styreenibutadieenikumirouhe </a:t>
            </a:r>
            <a:r>
              <a:rPr lang="fi-FI" sz="2000" i="1" dirty="0">
                <a:latin typeface="Calibri" panose="020F0502020204030204" pitchFamily="34" charset="0"/>
              </a:rPr>
              <a:t>(</a:t>
            </a:r>
            <a:r>
              <a:rPr lang="fi-FI" sz="2000" i="1" dirty="0" smtClean="0">
                <a:latin typeface="Calibri" panose="020F0502020204030204" pitchFamily="34" charset="0"/>
              </a:rPr>
              <a:t>SBR-)</a:t>
            </a:r>
            <a:endParaRPr lang="fi-FI" sz="2000" i="1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i="1" dirty="0" smtClean="0">
                <a:latin typeface="Calibri" panose="020F0502020204030204" pitchFamily="34" charset="0"/>
              </a:rPr>
              <a:t>Yleisin synteettinen täyteaine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i="1" dirty="0" smtClean="0">
                <a:latin typeface="Calibri" panose="020F0502020204030204" pitchFamily="34" charset="0"/>
              </a:rPr>
              <a:t>Valmistettu käytetyistä autonrenkaista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i="1" dirty="0" smtClean="0">
                <a:latin typeface="Calibri" panose="020F0502020204030204" pitchFamily="34" charset="0"/>
              </a:rPr>
              <a:t>Tuottajamaa Tanska, renkaat </a:t>
            </a:r>
          </a:p>
          <a:p>
            <a:pPr lvl="1"/>
            <a:r>
              <a:rPr lang="fi-FI" sz="2000" i="1" dirty="0">
                <a:latin typeface="Calibri" panose="020F0502020204030204" pitchFamily="34" charset="0"/>
              </a:rPr>
              <a:t> </a:t>
            </a:r>
            <a:r>
              <a:rPr lang="fi-FI" sz="2000" i="1" dirty="0" smtClean="0">
                <a:latin typeface="Calibri" panose="020F0502020204030204" pitchFamily="34" charset="0"/>
              </a:rPr>
              <a:t>    Eurooppalaista alkuperää</a:t>
            </a:r>
          </a:p>
          <a:p>
            <a:pPr lvl="1"/>
            <a:endParaRPr lang="fi-FI" sz="2000" i="1" dirty="0">
              <a:latin typeface="Calibri" panose="020F0502020204030204" pitchFamily="34" charset="0"/>
            </a:endParaRPr>
          </a:p>
          <a:p>
            <a:pPr lvl="0"/>
            <a:r>
              <a:rPr lang="fi-FI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Muita täyteaineita </a:t>
            </a:r>
          </a:p>
          <a:p>
            <a:pPr lvl="0"/>
            <a:r>
              <a:rPr lang="fi-FI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	Eteeni-propeenikumi (EPDM) </a:t>
            </a:r>
          </a:p>
          <a:p>
            <a:pPr lvl="0"/>
            <a:r>
              <a:rPr lang="fi-FI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	Termoplastiset elastomeerit (TPE-O)</a:t>
            </a:r>
          </a:p>
          <a:p>
            <a:pPr lvl="0"/>
            <a:r>
              <a:rPr lang="fi-FI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fi-FI" sz="20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Uudet materiaalit: puu-, korkki-, sokerijuurikaspohjaiset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866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69326" y="1078132"/>
            <a:ext cx="6838950" cy="3032125"/>
          </a:xfrm>
        </p:spPr>
        <p:txBody>
          <a:bodyPr/>
          <a:lstStyle/>
          <a:p>
            <a:r>
              <a:rPr lang="fi-FI" i="1" dirty="0"/>
              <a:t>M</a:t>
            </a:r>
            <a:r>
              <a:rPr lang="fi-FI" i="1" dirty="0" smtClean="0"/>
              <a:t>äärä </a:t>
            </a:r>
            <a:r>
              <a:rPr lang="fi-FI" i="1" dirty="0" smtClean="0"/>
              <a:t>on </a:t>
            </a:r>
            <a:r>
              <a:rPr lang="fi-FI" i="1" dirty="0" smtClean="0"/>
              <a:t>tasaisessa kasvussa</a:t>
            </a:r>
            <a:endParaRPr lang="fi-FI" i="1" dirty="0" smtClean="0"/>
          </a:p>
          <a:p>
            <a:r>
              <a:rPr lang="fi-FI" i="1" dirty="0" smtClean="0"/>
              <a:t>Helsingissä </a:t>
            </a:r>
            <a:r>
              <a:rPr lang="fi-FI" i="1" dirty="0" smtClean="0"/>
              <a:t>oli vuonna 2006  </a:t>
            </a:r>
            <a:r>
              <a:rPr lang="fi-FI" i="1" dirty="0" smtClean="0"/>
              <a:t>7 täyskokoista &amp; 3 pientä kenttää</a:t>
            </a:r>
          </a:p>
          <a:p>
            <a:r>
              <a:rPr lang="fi-FI" i="1" dirty="0" smtClean="0"/>
              <a:t>Vuonna 2008 oli isoja </a:t>
            </a:r>
            <a:r>
              <a:rPr lang="fi-FI" i="1" dirty="0" smtClean="0"/>
              <a:t>kenttiä </a:t>
            </a:r>
            <a:r>
              <a:rPr lang="fi-FI" i="1" dirty="0" smtClean="0"/>
              <a:t>jo 28 </a:t>
            </a:r>
            <a:r>
              <a:rPr lang="fi-FI" i="1" dirty="0" smtClean="0"/>
              <a:t>ja pieniä 17</a:t>
            </a:r>
            <a:endParaRPr lang="fi-FI" i="1" dirty="0"/>
          </a:p>
          <a:p>
            <a:r>
              <a:rPr lang="fi-FI" i="1" dirty="0" smtClean="0"/>
              <a:t>Nykyisin uusia </a:t>
            </a:r>
            <a:r>
              <a:rPr lang="fi-FI" i="1" dirty="0"/>
              <a:t>tekonurmikenttiä rakennetaan 20-25 kentän </a:t>
            </a:r>
            <a:r>
              <a:rPr lang="fi-FI" i="1" dirty="0" smtClean="0"/>
              <a:t>vuosivauhdilla</a:t>
            </a:r>
          </a:p>
          <a:p>
            <a:endParaRPr lang="fi-FI" i="1" dirty="0"/>
          </a:p>
          <a:p>
            <a:pPr marL="0" indent="0">
              <a:buNone/>
            </a:pPr>
            <a:r>
              <a:rPr lang="fi-FI" i="1" dirty="0" smtClean="0">
                <a:solidFill>
                  <a:srgbClr val="7030A0"/>
                </a:solidFill>
              </a:rPr>
              <a:t>Tilanne vuonna 2017:</a:t>
            </a:r>
          </a:p>
          <a:p>
            <a:r>
              <a:rPr lang="fi-FI" i="1" dirty="0" smtClean="0"/>
              <a:t>290 tekonurmikenttää ulkokäytössä</a:t>
            </a:r>
          </a:p>
          <a:p>
            <a:r>
              <a:rPr lang="fi-FI" i="1" dirty="0" smtClean="0"/>
              <a:t>83 tekonurmikenttää sisähalleissa</a:t>
            </a:r>
          </a:p>
          <a:p>
            <a:pPr marL="0" indent="0">
              <a:buNone/>
            </a:pPr>
            <a:r>
              <a:rPr lang="fi-FI" i="1" dirty="0" smtClean="0"/>
              <a:t>Yhteensä </a:t>
            </a:r>
            <a:r>
              <a:rPr lang="fi-FI" i="1" dirty="0" smtClean="0"/>
              <a:t>n. </a:t>
            </a:r>
            <a:r>
              <a:rPr lang="fi-FI" i="1" dirty="0" smtClean="0"/>
              <a:t>2.5 milj. m</a:t>
            </a:r>
            <a:r>
              <a:rPr lang="fi-FI" i="1" baseline="30000" dirty="0" smtClean="0"/>
              <a:t>2</a:t>
            </a:r>
            <a:r>
              <a:rPr lang="fi-FI" i="1" dirty="0" smtClean="0"/>
              <a:t>, josta n. 2 milj. m</a:t>
            </a:r>
            <a:r>
              <a:rPr lang="fi-FI" i="1" baseline="30000" dirty="0" smtClean="0"/>
              <a:t>2</a:t>
            </a:r>
            <a:r>
              <a:rPr lang="fi-FI" i="1" dirty="0" smtClean="0"/>
              <a:t> </a:t>
            </a:r>
            <a:r>
              <a:rPr lang="fi-FI" i="1" dirty="0" smtClean="0"/>
              <a:t>on ulkokenttiä</a:t>
            </a:r>
            <a:endParaRPr lang="fi-FI" i="1" dirty="0"/>
          </a:p>
          <a:p>
            <a:pPr marL="0" indent="0">
              <a:buNone/>
            </a:pPr>
            <a:endParaRPr lang="fi-FI" i="1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Suomen tekonurmikentät </a:t>
            </a:r>
            <a:endParaRPr lang="fi-FI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69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2524" y="1124074"/>
            <a:ext cx="7350675" cy="3032125"/>
          </a:xfrm>
        </p:spPr>
        <p:txBody>
          <a:bodyPr/>
          <a:lstStyle/>
          <a:p>
            <a:r>
              <a:rPr lang="fi-FI" dirty="0" smtClean="0"/>
              <a:t>SBR	          285 ulkokenttää</a:t>
            </a:r>
            <a:r>
              <a:rPr lang="fi-FI" dirty="0"/>
              <a:t>, </a:t>
            </a:r>
            <a:r>
              <a:rPr lang="fi-FI" dirty="0" smtClean="0"/>
              <a:t>33 sisähallia </a:t>
            </a:r>
            <a:endParaRPr lang="fi-FI" dirty="0"/>
          </a:p>
          <a:p>
            <a:r>
              <a:rPr lang="fi-FI" dirty="0" smtClean="0"/>
              <a:t>EPDM </a:t>
            </a:r>
            <a:r>
              <a:rPr lang="fi-FI" dirty="0"/>
              <a:t>	 </a:t>
            </a:r>
            <a:r>
              <a:rPr lang="fi-FI" dirty="0" smtClean="0"/>
              <a:t>          </a:t>
            </a:r>
            <a:r>
              <a:rPr lang="fi-FI" dirty="0"/>
              <a:t>25 </a:t>
            </a:r>
            <a:r>
              <a:rPr lang="fi-FI" dirty="0" smtClean="0"/>
              <a:t>sisähallia</a:t>
            </a:r>
            <a:endParaRPr lang="fi-FI" dirty="0"/>
          </a:p>
          <a:p>
            <a:r>
              <a:rPr lang="fi-FI" dirty="0" smtClean="0"/>
              <a:t>TPE </a:t>
            </a:r>
            <a:r>
              <a:rPr lang="fi-FI" dirty="0"/>
              <a:t>– O </a:t>
            </a:r>
            <a:r>
              <a:rPr lang="fi-FI" dirty="0" smtClean="0"/>
              <a:t>        25 </a:t>
            </a:r>
            <a:r>
              <a:rPr lang="fi-FI" dirty="0"/>
              <a:t>kpl </a:t>
            </a:r>
            <a:r>
              <a:rPr lang="fi-FI" dirty="0" smtClean="0"/>
              <a:t>sisähallia</a:t>
            </a:r>
          </a:p>
          <a:p>
            <a:endParaRPr lang="fi-FI" dirty="0"/>
          </a:p>
          <a:p>
            <a:r>
              <a:rPr lang="fi-FI" dirty="0" smtClean="0"/>
              <a:t>Kentän perustamisessa käytetyn täyteaineen määrä vaihtelee: </a:t>
            </a:r>
          </a:p>
          <a:p>
            <a:pPr lvl="1"/>
            <a:r>
              <a:rPr lang="fi-FI" dirty="0" smtClean="0"/>
              <a:t>Suomi </a:t>
            </a:r>
            <a:r>
              <a:rPr lang="fi-FI" dirty="0" smtClean="0"/>
              <a:t>: </a:t>
            </a:r>
            <a:r>
              <a:rPr lang="fi-FI" dirty="0" smtClean="0"/>
              <a:t>30</a:t>
            </a:r>
            <a:r>
              <a:rPr lang="fi-FI" dirty="0"/>
              <a:t>– 120 </a:t>
            </a:r>
            <a:r>
              <a:rPr lang="fi-FI" dirty="0" smtClean="0"/>
              <a:t>tonnia/kenttä  (</a:t>
            </a:r>
            <a:r>
              <a:rPr lang="fi-FI" dirty="0"/>
              <a:t>Saltex Oy)</a:t>
            </a:r>
            <a:endParaRPr lang="fi-FI" dirty="0"/>
          </a:p>
          <a:p>
            <a:pPr lvl="1"/>
            <a:r>
              <a:rPr lang="fi-FI" i="1" dirty="0" smtClean="0"/>
              <a:t>Ruotsi </a:t>
            </a:r>
            <a:r>
              <a:rPr lang="fi-FI" i="1" dirty="0" smtClean="0"/>
              <a:t>: </a:t>
            </a:r>
            <a:r>
              <a:rPr lang="fi-FI" i="1" dirty="0" smtClean="0"/>
              <a:t>59 tonnia </a:t>
            </a:r>
            <a:r>
              <a:rPr lang="fi-FI" i="1" dirty="0" err="1" smtClean="0"/>
              <a:t>SBR-rouhetta</a:t>
            </a:r>
            <a:r>
              <a:rPr lang="fi-FI" i="1" dirty="0" smtClean="0"/>
              <a:t> </a:t>
            </a:r>
            <a:r>
              <a:rPr lang="fi-FI" i="1" dirty="0"/>
              <a:t>/</a:t>
            </a:r>
            <a:r>
              <a:rPr lang="fi-FI" i="1" dirty="0" smtClean="0"/>
              <a:t>kenttä  (</a:t>
            </a:r>
            <a:r>
              <a:rPr lang="fi-FI" i="1" dirty="0"/>
              <a:t>Magnusson ym. 2016)</a:t>
            </a:r>
            <a:endParaRPr lang="fi-FI" i="1" dirty="0" smtClean="0"/>
          </a:p>
          <a:p>
            <a:pPr lvl="1"/>
            <a:r>
              <a:rPr lang="fi-FI" i="1" dirty="0" smtClean="0"/>
              <a:t>EU: 120 </a:t>
            </a:r>
            <a:r>
              <a:rPr lang="fi-FI" i="1" dirty="0" smtClean="0"/>
              <a:t>tonnia </a:t>
            </a:r>
            <a:r>
              <a:rPr lang="fi-FI" i="1" dirty="0" smtClean="0"/>
              <a:t> </a:t>
            </a:r>
            <a:r>
              <a:rPr lang="fi-FI" i="1" dirty="0" smtClean="0"/>
              <a:t>(</a:t>
            </a:r>
            <a:r>
              <a:rPr lang="fi-FI" i="1" dirty="0"/>
              <a:t>EUNOMIA 2017</a:t>
            </a:r>
            <a:r>
              <a:rPr lang="fi-FI" i="1" dirty="0" smtClean="0"/>
              <a:t>) </a:t>
            </a:r>
            <a:endParaRPr lang="fi-FI" i="1" dirty="0" smtClean="0"/>
          </a:p>
          <a:p>
            <a:pPr lvl="1"/>
            <a:endParaRPr lang="fi-FI" i="1" dirty="0" smtClean="0"/>
          </a:p>
          <a:p>
            <a:pPr lvl="1"/>
            <a:r>
              <a:rPr lang="fi-FI" i="1" dirty="0"/>
              <a:t>Keskimääräinen </a:t>
            </a:r>
            <a:r>
              <a:rPr lang="fi-FI" i="1" dirty="0" smtClean="0"/>
              <a:t>nukkalangan määrä on </a:t>
            </a:r>
            <a:r>
              <a:rPr lang="fi-FI" i="1" dirty="0"/>
              <a:t>n. 1 </a:t>
            </a:r>
            <a:r>
              <a:rPr lang="fi-FI" i="1" dirty="0" smtClean="0"/>
              <a:t>kg/m</a:t>
            </a:r>
            <a:r>
              <a:rPr lang="fi-FI" i="1" baseline="30000" dirty="0" smtClean="0"/>
              <a:t>2</a:t>
            </a:r>
          </a:p>
          <a:p>
            <a:pPr marL="0" indent="0">
              <a:buNone/>
            </a:pPr>
            <a:r>
              <a:rPr lang="fi-FI" i="1" dirty="0"/>
              <a:t> </a:t>
            </a:r>
            <a:r>
              <a:rPr lang="fi-FI" i="1" dirty="0" smtClean="0"/>
              <a:t>      </a:t>
            </a:r>
            <a:r>
              <a:rPr lang="fi-FI" i="1" dirty="0" smtClean="0"/>
              <a:t>(täysikokoinen kenttä: </a:t>
            </a:r>
            <a:r>
              <a:rPr lang="fi-FI" dirty="0"/>
              <a:t>7 140 </a:t>
            </a:r>
            <a:r>
              <a:rPr lang="fi-FI" dirty="0" smtClean="0"/>
              <a:t>m²) </a:t>
            </a:r>
            <a:endParaRPr lang="fi-FI" i="1" dirty="0" smtClean="0"/>
          </a:p>
          <a:p>
            <a:endParaRPr lang="fi-FI" i="1" dirty="0"/>
          </a:p>
          <a:p>
            <a:endParaRPr lang="fi-FI" i="1" dirty="0" smtClean="0"/>
          </a:p>
          <a:p>
            <a:endParaRPr lang="fi-FI" i="1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1726" y="347846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Suomen tekonurmikenttien täyteaineet </a:t>
            </a:r>
            <a:endParaRPr lang="fi-FI" b="0" dirty="0">
              <a:solidFill>
                <a:srgbClr val="7030A0"/>
              </a:solidFill>
            </a:endParaRPr>
          </a:p>
        </p:txBody>
      </p:sp>
      <p:pic>
        <p:nvPicPr>
          <p:cNvPr id="1026" name="Picture 2" descr="Kuvahaun tulos haulle tekonurmikentÃ¤n rakennekerrok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12" y="526255"/>
            <a:ext cx="2156688" cy="181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14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4925" y="1042192"/>
            <a:ext cx="6838950" cy="303212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>
                <a:solidFill>
                  <a:srgbClr val="7030A0"/>
                </a:solidFill>
              </a:rPr>
              <a:t>Täyteainetta poistuu kentältä sen elinkaaren aikana</a:t>
            </a:r>
          </a:p>
          <a:p>
            <a:r>
              <a:rPr lang="fi-FI" i="1" dirty="0" smtClean="0"/>
              <a:t>Käyttö, huolto, kuluminen (Suomessa talviaikainen ylläpito </a:t>
            </a:r>
            <a:r>
              <a:rPr lang="fi-FI" i="1" dirty="0" smtClean="0"/>
              <a:t>on kuluttavaa</a:t>
            </a:r>
            <a:r>
              <a:rPr lang="fi-FI" i="1" dirty="0" smtClean="0"/>
              <a:t>)</a:t>
            </a:r>
          </a:p>
          <a:p>
            <a:r>
              <a:rPr lang="fi-FI" i="1" dirty="0" smtClean="0"/>
              <a:t>Täyteaine myös tiivistyy käytössä</a:t>
            </a:r>
          </a:p>
          <a:p>
            <a:r>
              <a:rPr lang="fi-FI" i="1" dirty="0" smtClean="0"/>
              <a:t>Osa poistuneesta täyteaineesta </a:t>
            </a:r>
            <a:r>
              <a:rPr lang="fi-FI" i="1" dirty="0" smtClean="0"/>
              <a:t>palautetaan takaisin </a:t>
            </a:r>
            <a:r>
              <a:rPr lang="fi-FI" i="1" dirty="0" smtClean="0"/>
              <a:t>kentälle, mutta uutta täytettä lisätään tarpeen </a:t>
            </a:r>
            <a:r>
              <a:rPr lang="fi-FI" i="1" dirty="0" smtClean="0"/>
              <a:t>mukaan</a:t>
            </a:r>
          </a:p>
          <a:p>
            <a:endParaRPr lang="fi-FI" i="1" dirty="0" smtClean="0"/>
          </a:p>
          <a:p>
            <a:r>
              <a:rPr lang="fi-FI" i="1" dirty="0" smtClean="0"/>
              <a:t>Myös nukkalanka kuluu</a:t>
            </a:r>
          </a:p>
          <a:p>
            <a:pPr lvl="1"/>
            <a:r>
              <a:rPr lang="fi-FI" i="1" dirty="0" smtClean="0"/>
              <a:t>8-10 v:n aikana n. 2% massasta katoaa (Saltex </a:t>
            </a:r>
            <a:r>
              <a:rPr lang="fi-FI" i="1" dirty="0" err="1" smtClean="0"/>
              <a:t>Oyn</a:t>
            </a:r>
            <a:r>
              <a:rPr lang="fi-FI" i="1" dirty="0" smtClean="0"/>
              <a:t> arvio</a:t>
            </a:r>
            <a:r>
              <a:rPr lang="fi-FI" i="1" dirty="0" smtClean="0"/>
              <a:t>)</a:t>
            </a:r>
          </a:p>
          <a:p>
            <a:pPr marL="216000" lvl="1" indent="0">
              <a:buNone/>
            </a:pPr>
            <a:r>
              <a:rPr lang="fi-FI" i="1" smtClean="0"/>
              <a:t>    </a:t>
            </a:r>
            <a:endParaRPr lang="fi-FI" i="1" dirty="0" smtClean="0"/>
          </a:p>
          <a:p>
            <a:pPr marL="216000" lvl="1" indent="0">
              <a:buNone/>
            </a:pPr>
            <a:endParaRPr lang="fi-FI" i="1" dirty="0" smtClean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52526" y="332323"/>
            <a:ext cx="6838950" cy="791751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Kentästä </a:t>
            </a:r>
            <a:r>
              <a:rPr lang="fi-FI" b="0" dirty="0" smtClean="0">
                <a:solidFill>
                  <a:srgbClr val="7030A0"/>
                </a:solidFill>
              </a:rPr>
              <a:t>irtoavan täyteaineen </a:t>
            </a:r>
            <a:r>
              <a:rPr lang="fi-FI" b="0" dirty="0" smtClean="0">
                <a:solidFill>
                  <a:srgbClr val="7030A0"/>
                </a:solidFill>
              </a:rPr>
              <a:t>määrä</a:t>
            </a:r>
            <a:endParaRPr lang="fi-FI" b="0" dirty="0">
              <a:solidFill>
                <a:srgbClr val="7030A0"/>
              </a:solidFill>
            </a:endParaRPr>
          </a:p>
        </p:txBody>
      </p:sp>
      <p:sp>
        <p:nvSpPr>
          <p:cNvPr id="9" name="Päivämäärän paikkamerkki 3"/>
          <p:cNvSpPr txBox="1">
            <a:spLocks/>
          </p:cNvSpPr>
          <p:nvPr/>
        </p:nvSpPr>
        <p:spPr>
          <a:xfrm rot="5400000">
            <a:off x="8292485" y="4008855"/>
            <a:ext cx="538163" cy="1309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89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Täytön tarve vs. </a:t>
            </a:r>
            <a:r>
              <a:rPr lang="fi-FI" b="0" dirty="0" err="1" smtClean="0">
                <a:solidFill>
                  <a:srgbClr val="7030A0"/>
                </a:solidFill>
              </a:rPr>
              <a:t>SBR-kumirouheen</a:t>
            </a:r>
            <a:r>
              <a:rPr lang="fi-FI" b="0" dirty="0" smtClean="0">
                <a:solidFill>
                  <a:srgbClr val="7030A0"/>
                </a:solidFill>
              </a:rPr>
              <a:t> päästöt</a:t>
            </a:r>
            <a:endParaRPr lang="fi-FI" b="0" dirty="0">
              <a:solidFill>
                <a:srgbClr val="7030A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152526" y="1375299"/>
            <a:ext cx="6838950" cy="2750376"/>
          </a:xfrm>
        </p:spPr>
        <p:txBody>
          <a:bodyPr/>
          <a:lstStyle/>
          <a:p>
            <a:r>
              <a:rPr lang="fi-FI" i="1" dirty="0" smtClean="0"/>
              <a:t>Lisättävän täyteaineen määrää on käytetty mittarina päästöille</a:t>
            </a:r>
          </a:p>
          <a:p>
            <a:pPr lvl="1"/>
            <a:r>
              <a:rPr lang="fi-FI" i="1" dirty="0" smtClean="0"/>
              <a:t>Tutkimuksia kumirouhepäästöistä on toistaiseksi niukasti</a:t>
            </a:r>
          </a:p>
          <a:p>
            <a:endParaRPr lang="fi-FI" i="1" dirty="0" smtClean="0"/>
          </a:p>
          <a:p>
            <a:r>
              <a:rPr lang="fi-FI" i="1" dirty="0" smtClean="0"/>
              <a:t>Arviot vuoden aikana tarvittavista täyttömääristä vaihtelevat maittain 0.28 – 3 kg/m</a:t>
            </a:r>
            <a:r>
              <a:rPr lang="fi-FI" i="1" baseline="30000" dirty="0" smtClean="0"/>
              <a:t>2</a:t>
            </a:r>
            <a:r>
              <a:rPr lang="fi-FI" i="1" dirty="0" smtClean="0"/>
              <a:t> välillä </a:t>
            </a:r>
          </a:p>
          <a:p>
            <a:endParaRPr lang="fi-FI" i="1" dirty="0"/>
          </a:p>
          <a:p>
            <a:pPr>
              <a:lnSpc>
                <a:spcPct val="100000"/>
              </a:lnSpc>
            </a:pPr>
            <a:r>
              <a:rPr lang="fi-FI" i="1" dirty="0" smtClean="0"/>
              <a:t>Vuotuisen ylläpitotäytön </a:t>
            </a:r>
            <a:r>
              <a:rPr lang="fi-FI" i="1" dirty="0"/>
              <a:t>tarve Suomen kentillä </a:t>
            </a:r>
            <a:r>
              <a:rPr lang="fi-FI" i="1" dirty="0" smtClean="0"/>
              <a:t>on täyttömateriaalin toimittajan </a:t>
            </a:r>
            <a:r>
              <a:rPr lang="fi-FI" i="1" dirty="0"/>
              <a:t>arvion </a:t>
            </a:r>
            <a:r>
              <a:rPr lang="fi-FI" i="1" dirty="0" smtClean="0"/>
              <a:t>mukaan </a:t>
            </a:r>
            <a:r>
              <a:rPr lang="fi-FI" i="1" dirty="0"/>
              <a:t>0.5-3 </a:t>
            </a:r>
            <a:r>
              <a:rPr lang="fi-FI" i="1" dirty="0" smtClean="0"/>
              <a:t>kg/m</a:t>
            </a:r>
            <a:r>
              <a:rPr lang="fi-FI" i="1" baseline="30000" dirty="0" smtClean="0"/>
              <a:t>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i="1" dirty="0" smtClean="0"/>
              <a:t>                          </a:t>
            </a:r>
            <a:r>
              <a:rPr lang="fi-FI" i="1" dirty="0" smtClean="0">
                <a:solidFill>
                  <a:srgbClr val="7030A0"/>
                </a:solidFill>
              </a:rPr>
              <a:t>= </a:t>
            </a:r>
            <a:r>
              <a:rPr lang="fi-FI" i="1" dirty="0" smtClean="0">
                <a:solidFill>
                  <a:srgbClr val="7030A0"/>
                </a:solidFill>
              </a:rPr>
              <a:t>1 - 6 </a:t>
            </a:r>
            <a:r>
              <a:rPr lang="fi-FI" i="1" dirty="0" smtClean="0">
                <a:solidFill>
                  <a:srgbClr val="7030A0"/>
                </a:solidFill>
              </a:rPr>
              <a:t>tn / kenttä</a:t>
            </a:r>
            <a:endParaRPr lang="fi-FI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42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tx1"/>
                </a:solidFill>
              </a:rPr>
              <a:t>Mukaan otettiin vain jalkapallokentät</a:t>
            </a:r>
            <a:endParaRPr lang="fi-FI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tx1"/>
                </a:solidFill>
              </a:rPr>
              <a:t>Vuosi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tx1"/>
                </a:solidFill>
              </a:rPr>
              <a:t>Arvio tehtiin vuotuisen </a:t>
            </a:r>
            <a:r>
              <a:rPr lang="fi-FI" sz="2000" dirty="0" smtClean="0">
                <a:solidFill>
                  <a:schemeClr val="tx1"/>
                </a:solidFill>
              </a:rPr>
              <a:t>lisäystarpeen perusteella (0.5-3 kg/m</a:t>
            </a:r>
            <a:r>
              <a:rPr lang="fi-FI" sz="2000" baseline="30000" dirty="0" smtClean="0">
                <a:solidFill>
                  <a:schemeClr val="tx1"/>
                </a:solidFill>
              </a:rPr>
              <a:t>2</a:t>
            </a:r>
            <a:r>
              <a:rPr lang="fi-FI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     (Olettaen </a:t>
            </a:r>
            <a:r>
              <a:rPr lang="fi-FI" sz="2000" dirty="0" smtClean="0">
                <a:solidFill>
                  <a:schemeClr val="tx1"/>
                </a:solidFill>
              </a:rPr>
              <a:t>että sisäkenttien hävikki on samaa </a:t>
            </a:r>
            <a:r>
              <a:rPr lang="fi-FI" sz="2000" dirty="0" smtClean="0">
                <a:solidFill>
                  <a:schemeClr val="tx1"/>
                </a:solidFill>
              </a:rPr>
              <a:t>suuruusluokkaa)</a:t>
            </a:r>
            <a:endParaRPr lang="fi-FI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152526" y="523874"/>
            <a:ext cx="7221074" cy="787400"/>
          </a:xfrm>
        </p:spPr>
        <p:txBody>
          <a:bodyPr/>
          <a:lstStyle/>
          <a:p>
            <a:r>
              <a:rPr lang="fi-FI" b="0" dirty="0" smtClean="0">
                <a:solidFill>
                  <a:srgbClr val="7030A0"/>
                </a:solidFill>
              </a:rPr>
              <a:t>Tekonurmikenttien mikromuovipäästöt</a:t>
            </a:r>
            <a:br>
              <a:rPr lang="fi-FI" b="0" dirty="0" smtClean="0">
                <a:solidFill>
                  <a:srgbClr val="7030A0"/>
                </a:solidFill>
              </a:rPr>
            </a:br>
            <a:r>
              <a:rPr lang="fi-FI" b="0" dirty="0" smtClean="0">
                <a:solidFill>
                  <a:srgbClr val="7030A0"/>
                </a:solidFill>
              </a:rPr>
              <a:t> -alustava </a:t>
            </a:r>
            <a:r>
              <a:rPr lang="fi-FI" b="0" dirty="0" smtClean="0">
                <a:solidFill>
                  <a:srgbClr val="7030A0"/>
                </a:solidFill>
              </a:rPr>
              <a:t>arvio</a:t>
            </a:r>
            <a:endParaRPr lang="fi-FI" b="0" dirty="0">
              <a:solidFill>
                <a:srgbClr val="7030A0"/>
              </a:solidFill>
            </a:endParaRP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17724"/>
              </p:ext>
            </p:extLst>
          </p:nvPr>
        </p:nvGraphicFramePr>
        <p:xfrm>
          <a:off x="1355587" y="2693228"/>
          <a:ext cx="7198013" cy="1559358"/>
        </p:xfrm>
        <a:graphic>
          <a:graphicData uri="http://schemas.openxmlformats.org/drawingml/2006/table">
            <a:tbl>
              <a:tblPr firstRow="1" firstCol="1" bandRow="1"/>
              <a:tblGrid>
                <a:gridCol w="2761096"/>
                <a:gridCol w="4436917"/>
              </a:tblGrid>
              <a:tr h="31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Kenttien pinta-ala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Täytön</a:t>
                      </a:r>
                      <a:r>
                        <a:rPr lang="fi-FI" sz="2000" baseline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tarve (t</a:t>
                      </a: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onnia </a:t>
                      </a:r>
                      <a:r>
                        <a:rPr lang="fi-FI" sz="2000" dirty="0" err="1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SBR-kumirouhetta</a:t>
                      </a: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Ulkokentät </a:t>
                      </a: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2 000 000 </a:t>
                      </a:r>
                      <a:r>
                        <a:rPr lang="fi-FI" sz="2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fi-FI" sz="2000" baseline="30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1 000 – 6 000 </a:t>
                      </a:r>
                      <a:endParaRPr lang="fi-FI" sz="20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1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Sisäkentät</a:t>
                      </a:r>
                      <a:r>
                        <a:rPr lang="fi-FI" sz="2000" baseline="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i-FI" sz="2000" dirty="0" smtClean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4500 </a:t>
                      </a:r>
                      <a:r>
                        <a:rPr lang="fi-FI" sz="2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5000 m</a:t>
                      </a:r>
                      <a:r>
                        <a:rPr lang="fi-FI" sz="2000" baseline="30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 – 495 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Yhteensä </a:t>
                      </a:r>
                      <a:endParaRPr lang="fi-FI" sz="200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2000" b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1 074 – 6 495</a:t>
                      </a:r>
                      <a:endParaRPr lang="fi-FI" sz="2000" dirty="0">
                        <a:solidFill>
                          <a:srgbClr val="365F9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59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KE PPT-POHJA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de17a2c55a1f727f941789c0f25d3768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601a0a66a14cb7e7f44cc188556c282e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67BD5-5075-43A4-84F4-DD3ED941DD36}">
  <ds:schemaRefs>
    <ds:schemaRef ds:uri="http://purl.org/dc/elements/1.1/"/>
    <ds:schemaRef ds:uri="http://schemas.microsoft.com/office/infopath/2007/PartnerControls"/>
    <ds:schemaRef ds:uri="http://purl.org/dc/terms/"/>
    <ds:schemaRef ds:uri="a6a23f2e-7bc5-49e2-8a1f-2a7c97658e41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24BF63-860E-48B6-8D87-D8295A386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SYKE_ppt_POHJA_FIN_v25092017</Template>
  <TotalTime>0</TotalTime>
  <Words>405</Words>
  <Application>Microsoft Office PowerPoint</Application>
  <PresentationFormat>Näytössä katseltava esitys (16:9)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SYKE PPT-POHJA 2017</vt:lpstr>
      <vt:lpstr>Mikromuovien lähteet:  Keinoalustat</vt:lpstr>
      <vt:lpstr>Keinoalustat ja tekonurmikentät</vt:lpstr>
      <vt:lpstr>Keinoalustat ja merten mikromuovit??</vt:lpstr>
      <vt:lpstr>PowerPoint-esitys</vt:lpstr>
      <vt:lpstr>Suomen tekonurmikentät </vt:lpstr>
      <vt:lpstr>Suomen tekonurmikenttien täyteaineet </vt:lpstr>
      <vt:lpstr>Kentästä irtoavan täyteaineen määrä</vt:lpstr>
      <vt:lpstr>Täytön tarve vs. SBR-kumirouheen päästöt</vt:lpstr>
      <vt:lpstr>Tekonurmikenttien mikromuovipäästöt  -alustava arvio</vt:lpstr>
      <vt:lpstr>Huomattavaa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2017-09-25T11:28:39Z</dcterms:created>
  <dcterms:modified xsi:type="dcterms:W3CDTF">2019-04-11T20:17:32Z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